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2"/>
  </p:notesMasterIdLst>
  <p:handoutMasterIdLst>
    <p:handoutMasterId r:id="rId53"/>
  </p:handoutMasterIdLst>
  <p:sldIdLst>
    <p:sldId id="560" r:id="rId3"/>
    <p:sldId id="561" r:id="rId4"/>
    <p:sldId id="650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627" r:id="rId26"/>
    <p:sldId id="625" r:id="rId27"/>
    <p:sldId id="587" r:id="rId28"/>
    <p:sldId id="576" r:id="rId29"/>
    <p:sldId id="623" r:id="rId30"/>
    <p:sldId id="585" r:id="rId31"/>
    <p:sldId id="628" r:id="rId32"/>
    <p:sldId id="646" r:id="rId33"/>
    <p:sldId id="632" r:id="rId34"/>
    <p:sldId id="622" r:id="rId35"/>
    <p:sldId id="637" r:id="rId36"/>
    <p:sldId id="636" r:id="rId37"/>
    <p:sldId id="638" r:id="rId38"/>
    <p:sldId id="639" r:id="rId39"/>
    <p:sldId id="640" r:id="rId40"/>
    <p:sldId id="641" r:id="rId41"/>
    <p:sldId id="633" r:id="rId42"/>
    <p:sldId id="634" r:id="rId43"/>
    <p:sldId id="635" r:id="rId44"/>
    <p:sldId id="590" r:id="rId45"/>
    <p:sldId id="647" r:id="rId46"/>
    <p:sldId id="603" r:id="rId47"/>
    <p:sldId id="591" r:id="rId48"/>
    <p:sldId id="651" r:id="rId49"/>
    <p:sldId id="605" r:id="rId50"/>
    <p:sldId id="606" r:id="rId5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C1C"/>
    <a:srgbClr val="FBEEDC"/>
    <a:srgbClr val="767691"/>
    <a:srgbClr val="C3A54D"/>
    <a:srgbClr val="AC2A14"/>
    <a:srgbClr val="7F7F7F"/>
    <a:srgbClr val="FFFFFF"/>
    <a:srgbClr val="C6C0AA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73" d="100"/>
          <a:sy n="73" d="100"/>
        </p:scale>
        <p:origin x="49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2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417#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17#7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telenor.b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07288"/>
            <a:ext cx="76816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Function, </a:t>
            </a:r>
            <a:r>
              <a:rPr lang="en-US" dirty="0"/>
              <a:t>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2267787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</a:t>
            </a:r>
            <a:r>
              <a:rPr lang="en-US" dirty="0" smtClean="0"/>
              <a:t>Functions, </a:t>
            </a:r>
            <a:r>
              <a:rPr lang="en-US" dirty="0"/>
              <a:t>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652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96103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56980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503970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44483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78535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857154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078239" y="3938016"/>
            <a:ext cx="147829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18337" y="3563182"/>
            <a:ext cx="5148188" cy="2890492"/>
            <a:chOff x="6418337" y="3489294"/>
            <a:chExt cx="5148188" cy="2890492"/>
          </a:xfrm>
        </p:grpSpPr>
        <p:pic>
          <p:nvPicPr>
            <p:cNvPr id="15" name="Picture Placeholder 9"/>
            <p:cNvPicPr>
              <a:picLocks noChangeAspect="1"/>
            </p:cNvPicPr>
            <p:nvPr/>
          </p:nvPicPr>
          <p:blipFill>
            <a:blip r:embed="rId9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6" name="Picture 2" descr="Резултат с изображение за functi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</a:t>
            </a:r>
            <a:r>
              <a:rPr lang="en-US" sz="3200" dirty="0" smtClean="0"/>
              <a:t>Function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print_receipt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3200" dirty="0"/>
              <a:t> that calls these 3 </a:t>
            </a:r>
            <a:r>
              <a:rPr lang="en-US" sz="3200" dirty="0" smtClean="0"/>
              <a:t>Functions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Functions </a:t>
            </a:r>
            <a:r>
              <a:rPr lang="en-US" dirty="0"/>
              <a:t>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2293787" y="2270490"/>
            <a:ext cx="1521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</a:t>
            </a:r>
            <a:r>
              <a:rPr lang="en-US" dirty="0" smtClean="0"/>
              <a:t>Function </a:t>
            </a:r>
            <a:r>
              <a:rPr lang="en-US" dirty="0"/>
              <a:t>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5491804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print_numbers(5, 10)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2683455"/>
            <a:ext cx="10363200" cy="10541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print_numbers(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i in range(start, end + 1):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print(i, end=' 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89012" y="1685299"/>
            <a:ext cx="3352800" cy="787743"/>
          </a:xfrm>
          <a:prstGeom prst="wedgeRoundRectCallout">
            <a:avLst>
              <a:gd name="adj1" fmla="val 35083"/>
              <a:gd name="adj2" fmla="val 716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4139"/>
              <a:gd name="adj2" fmla="val 47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092824" y="1704737"/>
            <a:ext cx="3429000" cy="1114328"/>
          </a:xfrm>
          <a:prstGeom prst="wedgeRoundRectCallout">
            <a:avLst>
              <a:gd name="adj1" fmla="val -86660"/>
              <a:gd name="adj2" fmla="val 358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75012" y="4800599"/>
            <a:ext cx="2667000" cy="38393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/>
              <a:t>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6076" y="4724400"/>
            <a:ext cx="103632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print_student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Student: {0}; Age: {1}, Grade: {2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}“.format(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408612" y="3336872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26076" y="3336872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print_sign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is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positive.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".format(number))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elif 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.".format(number))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else: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.".format(number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print_sign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(int(input()))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</a:t>
            </a:r>
            <a:r>
              <a:rPr lang="en-US" sz="3000" dirty="0" smtClean="0"/>
              <a:t>Function </a:t>
            </a:r>
            <a:r>
              <a:rPr lang="en-US" sz="3000" dirty="0"/>
              <a:t>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10541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print_numbers(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 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 = 100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 in range(start, end + 1):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print(i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end=' ')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print_numbers(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start=35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-76259"/>
              <a:gd name="adj2" fmla="val -72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989012" y="3028357"/>
            <a:ext cx="10134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range(start, end + 1):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print(i, end=' ')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buFontTx/>
              <a:buAutoNum type="arabicPeriod"/>
              <a:tabLst/>
            </a:pPr>
            <a:r>
              <a:rPr lang="en-US" dirty="0"/>
              <a:t>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0838"/>
            <a:r>
              <a:rPr lang="en-US" dirty="0"/>
              <a:t>What is a </a:t>
            </a:r>
            <a:r>
              <a:rPr lang="en-US" dirty="0" smtClean="0"/>
              <a:t>Function? </a:t>
            </a:r>
            <a:r>
              <a:rPr lang="en-US" dirty="0"/>
              <a:t>Why Use </a:t>
            </a:r>
            <a:r>
              <a:rPr lang="en-US" dirty="0" smtClean="0"/>
              <a:t>Functions?</a:t>
            </a:r>
            <a:endParaRPr lang="en-US" dirty="0"/>
          </a:p>
          <a:p>
            <a:pPr marL="712788" lvl="1" indent="-350838"/>
            <a:r>
              <a:rPr lang="en-US" dirty="0"/>
              <a:t>Declaring and Invoking </a:t>
            </a:r>
            <a:r>
              <a:rPr lang="en-US" dirty="0" smtClean="0"/>
              <a:t>Function</a:t>
            </a:r>
            <a:endParaRPr lang="en-US" dirty="0"/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Functions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712788" lvl="1" indent="-350838"/>
            <a:r>
              <a:rPr lang="en-US" dirty="0"/>
              <a:t>Passing Parameters and Returning Values</a:t>
            </a:r>
          </a:p>
          <a:p>
            <a:pPr marL="452438" indent="-452438">
              <a:buFontTx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 smtClean="0"/>
              <a:t> </a:t>
            </a:r>
            <a:r>
              <a:rPr lang="en-US" dirty="0"/>
              <a:t>and Program Flow</a:t>
            </a:r>
          </a:p>
          <a:p>
            <a:pPr marL="452438" indent="-452438">
              <a:buFontTx/>
              <a:buAutoNum type="arabicPeriod"/>
            </a:pPr>
            <a:r>
              <a:rPr lang="en-US" dirty="0" smtClean="0"/>
              <a:t>Functions </a:t>
            </a:r>
            <a:r>
              <a:rPr lang="en-US" dirty="0"/>
              <a:t>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/>
              <a:t> and Best Practices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66" y="2355273"/>
            <a:ext cx="2901075" cy="3740727"/>
          </a:xfrm>
          <a:prstGeom prst="rect">
            <a:avLst/>
          </a:prstGeom>
        </p:spPr>
      </p:pic>
      <p:pic>
        <p:nvPicPr>
          <p:cNvPr id="8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1395005"/>
            <a:ext cx="1941430" cy="192053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n-1)</a:t>
            </a:r>
            <a:r>
              <a:rPr lang="en-US" dirty="0" smtClean="0"/>
              <a:t> </a:t>
            </a:r>
            <a:r>
              <a:rPr lang="en-US" dirty="0"/>
              <a:t>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n…1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891685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print_triangle(n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i in range(1, n):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print_line(1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i in range(n, 0, -1):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print_line(1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865812" y="2161523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30578" y="3712889"/>
            <a:ext cx="2054634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4823669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3007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 *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print_middle_row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print('-', end='')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print("\\/", end='')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print('-')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i in range(n-2):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print_middle_row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print_header_row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642219" y="1731777"/>
            <a:ext cx="2275657" cy="978316"/>
          </a:xfrm>
          <a:prstGeom prst="wedgeRoundRectCallout">
            <a:avLst>
              <a:gd name="adj1" fmla="val -77636"/>
              <a:gd name="adj2" fmla="val -24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</a:t>
            </a:r>
            <a:r>
              <a:rPr lang="en-US" dirty="0" smtClean="0"/>
              <a:t>Functions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</a:t>
            </a:r>
            <a:r>
              <a:rPr lang="en-US" sz="3200" dirty="0" smtClean="0"/>
              <a:t>Function's </a:t>
            </a:r>
            <a:r>
              <a:rPr lang="en-US" sz="3200" dirty="0"/>
              <a:t>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Functions </a:t>
            </a:r>
            <a:r>
              <a:rPr lang="en-US" sz="3200" dirty="0"/>
              <a:t>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terminated, without returning a value</a:t>
            </a:r>
            <a:r>
              <a:rPr lang="en-US" sz="3200" dirty="0" smtClean="0"/>
              <a:t> </a:t>
            </a:r>
            <a:r>
              <a:rPr lang="en-US" sz="3200" dirty="0"/>
              <a:t>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438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read_full_name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  </a:t>
            </a:r>
            <a:r>
              <a:rPr lang="en-US" dirty="0" err="1" smtClean="0"/>
              <a:t>first_name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input()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 smtClean="0"/>
              <a:t>last_name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input()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 smtClean="0"/>
              <a:t>first_name</a:t>
            </a:r>
            <a:r>
              <a:rPr lang="en-US" dirty="0" smtClean="0"/>
              <a:t> </a:t>
            </a:r>
            <a:r>
              <a:rPr lang="en-US" dirty="0"/>
              <a:t>+ " " + </a:t>
            </a:r>
            <a:r>
              <a:rPr lang="en-US" dirty="0" err="1" smtClean="0"/>
              <a:t>last_name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208212" y="4981555"/>
            <a:ext cx="9066211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 smtClean="0"/>
              <a:t>def</a:t>
            </a:r>
            <a:r>
              <a:rPr lang="en-US" dirty="0" smtClean="0"/>
              <a:t> print5():</a:t>
            </a:r>
          </a:p>
          <a:p>
            <a:r>
              <a:rPr lang="en-US" dirty="0" smtClean="0"/>
              <a:t>   print(5)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</a:t>
            </a:r>
          </a:p>
          <a:p>
            <a:r>
              <a:rPr lang="en-US" dirty="0"/>
              <a:t> </a:t>
            </a:r>
            <a:r>
              <a:rPr lang="en-US" dirty="0" smtClean="0"/>
              <a:t>  print(1)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151812" y="3286118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</a:t>
            </a:r>
            <a:r>
              <a:rPr lang="en-US" sz="3000" dirty="0" smtClean="0"/>
              <a:t>Function: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max </a:t>
            </a:r>
            <a:r>
              <a:rPr lang="en-US" sz="2800" dirty="0"/>
              <a:t>= </a:t>
            </a:r>
            <a:r>
              <a:rPr lang="en-US" sz="2800" dirty="0" err="1" smtClean="0"/>
              <a:t>get_max</a:t>
            </a:r>
            <a:r>
              <a:rPr lang="en-US" sz="2800" dirty="0" smtClean="0"/>
              <a:t>(5</a:t>
            </a:r>
            <a:r>
              <a:rPr lang="en-US" sz="2800" dirty="0"/>
              <a:t>, 10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total </a:t>
            </a:r>
            <a:r>
              <a:rPr lang="en-US" sz="2800" dirty="0"/>
              <a:t>= </a:t>
            </a:r>
            <a:r>
              <a:rPr lang="en-US" sz="2800" dirty="0" err="1" smtClean="0"/>
              <a:t>get_price</a:t>
            </a:r>
            <a:r>
              <a:rPr lang="en-US" sz="2800" dirty="0"/>
              <a:t>() * quantity * </a:t>
            </a:r>
            <a:r>
              <a:rPr lang="en-US" sz="2800" dirty="0" smtClean="0"/>
              <a:t>12 / 10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age </a:t>
            </a:r>
            <a:r>
              <a:rPr lang="en-US" sz="2800" dirty="0"/>
              <a:t>= </a:t>
            </a:r>
            <a:r>
              <a:rPr lang="en-US" sz="2800" dirty="0" err="1" smtClean="0"/>
              <a:t>int</a:t>
            </a:r>
            <a:r>
              <a:rPr lang="en-US" sz="2800" dirty="0" smtClean="0"/>
              <a:t>(input())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38600"/>
            <a:ext cx="10668000" cy="1138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float(input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Temperature in Fahrenheit: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fahrenheit_to_celsius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Temperature in Celsius: {0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}".format(t))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2590800"/>
            <a:ext cx="10668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fahrenheit_to_celsius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(degrees - 32) * 5 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910910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3898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282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073496" y="394982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with two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</a:t>
            </a:r>
            <a:r>
              <a:rPr lang="en-US" dirty="0"/>
              <a:t>and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err="1" smtClean="0"/>
              <a:t>def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calc_triangle_area</a:t>
            </a:r>
            <a:r>
              <a:rPr lang="en-US" sz="2200" dirty="0" smtClean="0"/>
              <a:t>(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side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 dirty="0" smtClean="0"/>
              <a:t>):</a:t>
            </a:r>
            <a:endParaRPr lang="en-US" sz="2200" dirty="0"/>
          </a:p>
          <a:p>
            <a:r>
              <a:rPr lang="en-US" sz="2200" dirty="0" smtClean="0"/>
              <a:t>  return side </a:t>
            </a:r>
            <a:r>
              <a:rPr lang="en-US" sz="2200" dirty="0"/>
              <a:t>* height / </a:t>
            </a:r>
            <a:r>
              <a:rPr lang="en-US" sz="2200" dirty="0" smtClean="0"/>
              <a:t>2</a:t>
            </a:r>
            <a:endParaRPr lang="en-US" sz="22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19870"/>
            <a:ext cx="10515600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side </a:t>
            </a:r>
            <a:r>
              <a:rPr lang="en-US" sz="2200" dirty="0"/>
              <a:t>= </a:t>
            </a:r>
            <a:r>
              <a:rPr lang="en-US" sz="2200" dirty="0" smtClean="0"/>
              <a:t>float(input())</a:t>
            </a:r>
            <a:endParaRPr lang="en-US" sz="2200" dirty="0"/>
          </a:p>
          <a:p>
            <a:r>
              <a:rPr lang="en-US" sz="2200" dirty="0" smtClean="0"/>
              <a:t>height </a:t>
            </a:r>
            <a:r>
              <a:rPr lang="en-US" sz="2200" dirty="0"/>
              <a:t>= </a:t>
            </a:r>
            <a:r>
              <a:rPr lang="en-US" sz="2200" dirty="0" smtClean="0"/>
              <a:t>float(input())</a:t>
            </a:r>
            <a:endParaRPr lang="en-US" sz="2200" dirty="0"/>
          </a:p>
          <a:p>
            <a:r>
              <a:rPr lang="en-US" sz="2200" dirty="0" smtClean="0"/>
              <a:t>print(</a:t>
            </a:r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</a:rPr>
              <a:t>calc_triangle_area</a:t>
            </a:r>
            <a:r>
              <a:rPr lang="en-US" sz="2200" dirty="0" smtClean="0"/>
              <a:t>(side, </a:t>
            </a:r>
            <a:r>
              <a:rPr lang="en-US" sz="2200" dirty="0"/>
              <a:t>height</a:t>
            </a:r>
            <a:r>
              <a:rPr lang="en-US" sz="2200" dirty="0" smtClean="0"/>
              <a:t>))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73124" y="3371281"/>
            <a:ext cx="10439400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 smtClean="0"/>
              <a:t>def</a:t>
            </a:r>
            <a:r>
              <a:rPr lang="en-US" sz="2600" dirty="0" smtClean="0"/>
              <a:t> </a:t>
            </a:r>
            <a:r>
              <a:rPr lang="en-US" sz="2600" dirty="0" err="1" smtClean="0">
                <a:solidFill>
                  <a:schemeClr val="tx2">
                    <a:lumMod val="75000"/>
                  </a:schemeClr>
                </a:solidFill>
              </a:rPr>
              <a:t>raise_to_power</a:t>
            </a:r>
            <a:r>
              <a:rPr lang="en-US" sz="2600" dirty="0" smtClean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 dirty="0"/>
              <a:t>,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 dirty="0" smtClean="0"/>
              <a:t>):</a:t>
            </a:r>
            <a:endParaRPr lang="en-US" sz="2600" dirty="0"/>
          </a:p>
          <a:p>
            <a:r>
              <a:rPr lang="en-US" sz="2600" dirty="0" smtClean="0"/>
              <a:t>  result </a:t>
            </a:r>
            <a:r>
              <a:rPr lang="en-US" sz="2600" dirty="0"/>
              <a:t>= 1;</a:t>
            </a:r>
          </a:p>
          <a:p>
            <a:r>
              <a:rPr lang="en-US" sz="2600" dirty="0"/>
              <a:t>  for </a:t>
            </a:r>
            <a:r>
              <a:rPr lang="en-US" sz="2600" dirty="0" err="1" smtClean="0"/>
              <a:t>i</a:t>
            </a:r>
            <a:r>
              <a:rPr lang="en-US" sz="2600" dirty="0" smtClean="0"/>
              <a:t> in range(power)</a:t>
            </a:r>
            <a:endParaRPr lang="en-US" sz="2600" dirty="0"/>
          </a:p>
          <a:p>
            <a:r>
              <a:rPr lang="en-US" sz="2600" dirty="0"/>
              <a:t>    result *= </a:t>
            </a:r>
            <a:r>
              <a:rPr lang="en-US" sz="2600" dirty="0" smtClean="0"/>
              <a:t>number</a:t>
            </a:r>
            <a:endParaRPr lang="en-US" sz="2600" dirty="0"/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 dirty="0"/>
              <a:t> </a:t>
            </a:r>
            <a:r>
              <a:rPr lang="en-US" sz="2600" dirty="0" smtClean="0"/>
              <a:t>result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2209800"/>
            <a:ext cx="11804822" cy="3420879"/>
          </a:xfrm>
        </p:spPr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r>
              <a:rPr lang="en-US" sz="6000" b="1" dirty="0">
                <a:solidFill>
                  <a:prstClr val="white"/>
                </a:solidFill>
              </a:rPr>
              <a:t/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300" b="1" dirty="0" smtClean="0">
                <a:solidFill>
                  <a:prstClr val="white"/>
                </a:solidFill>
              </a:rPr>
              <a:t>#</a:t>
            </a:r>
            <a:r>
              <a:rPr lang="en-US" sz="11300" b="1" noProof="1" smtClean="0">
                <a:solidFill>
                  <a:prstClr val="white"/>
                </a:solidFill>
              </a:rPr>
              <a:t>PythonFundamentals</a:t>
            </a:r>
            <a:endParaRPr lang="en-US" sz="113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37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get_max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5326" y="2772434"/>
            <a:ext cx="10650095" cy="13278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print_logo():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http://www.companywebsite.com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669" y="4100284"/>
            <a:ext cx="10650095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print_logo()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</a:t>
            </a:r>
            <a:r>
              <a:rPr lang="en-US" dirty="0" smtClean="0"/>
              <a:t>Function </a:t>
            </a:r>
            <a:r>
              <a:rPr lang="en-US" dirty="0"/>
              <a:t>execution completes: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189540" y="4191000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04412" y="4941331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7290097" y="5688316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 flipV="1">
            <a:off x="188815" y="2895600"/>
            <a:ext cx="729654" cy="2315464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</a:t>
            </a:r>
            <a:r>
              <a:rPr lang="en-GB" dirty="0" smtClean="0"/>
              <a:t>(Functions</a:t>
            </a:r>
            <a:r>
              <a:rPr lang="en-GB" dirty="0"/>
              <a:t>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 smtClean="0"/>
              <a:t>Function </a:t>
            </a:r>
            <a:r>
              <a:rPr lang="en-US" noProof="1"/>
              <a:t>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dirty="0"/>
              <a:t>called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get_multiple_of_evens_and_odds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Create a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get_sum_of_even_digits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Create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get_sum_of_odd_digits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https://judge.softuni.bg/Contests/Practice/Index/417#7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smtClean="0"/>
              <a:t>PyCharm </a:t>
            </a:r>
            <a:r>
              <a:rPr lang="en-US" dirty="0"/>
              <a:t>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34832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65389" y="1371600"/>
            <a:ext cx="7700117" cy="2933481"/>
            <a:chOff x="1594697" y="1261768"/>
            <a:chExt cx="7700117" cy="2933481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6277294" y="1332455"/>
              <a:ext cx="3017520" cy="2792105"/>
              <a:chOff x="9845969" y="4403679"/>
              <a:chExt cx="1564686" cy="1447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697" y="1261768"/>
              <a:ext cx="4099252" cy="29334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  <p:pic>
        <p:nvPicPr>
          <p:cNvPr id="12" name="Картина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2" y="1295400"/>
            <a:ext cx="5923694" cy="3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has </a:t>
            </a: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trace</a:t>
            </a:r>
            <a:r>
              <a:rPr lang="en-US" dirty="0"/>
              <a:t> the code execution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</a:t>
            </a:r>
            <a:r>
              <a:rPr lang="en-US" dirty="0"/>
              <a:t>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</a:t>
            </a:r>
            <a:r>
              <a:rPr lang="en-US" dirty="0" err="1" smtClean="0"/>
              <a:t>PyCharm</a:t>
            </a:r>
            <a:r>
              <a:rPr lang="en-US" dirty="0" smtClean="0"/>
              <a:t> debugger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10" y="2133600"/>
            <a:ext cx="6531930" cy="3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[Alt+Shift+F10]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[Ctrl+F8]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[Alt+Shift+F9]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Trace the </a:t>
            </a:r>
            <a:r>
              <a:rPr lang="en-US" dirty="0" smtClean="0"/>
              <a:t>program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 smtClean="0"/>
              <a:t>PyCharm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633">
            <a:off x="3255311" y="4375459"/>
            <a:ext cx="4571847" cy="2129856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39" y="1009257"/>
            <a:ext cx="328658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989944"/>
            <a:ext cx="10969943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Functions </a:t>
            </a:r>
            <a:r>
              <a:rPr lang="en-US" dirty="0"/>
              <a:t>– Naming</a:t>
            </a:r>
            <a:br>
              <a:rPr lang="en-US" dirty="0"/>
            </a:br>
            <a:r>
              <a:rPr lang="en-US" dirty="0"/>
              <a:t>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895985" y="1362364"/>
              <a:ext cx="21002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Functions</a:t>
              </a:r>
              <a:endPara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Functions </a:t>
            </a:r>
            <a:r>
              <a:rPr lang="en-US" sz="2800" dirty="0"/>
              <a:t>naming guidelines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2800" dirty="0"/>
              <a:t> </a:t>
            </a:r>
            <a:r>
              <a:rPr lang="en-US" sz="2800" dirty="0" smtClean="0"/>
              <a:t>Function names</a:t>
            </a:r>
          </a:p>
          <a:p>
            <a:pPr lvl="1"/>
            <a:r>
              <a:rPr lang="sv-SE" sz="2800" dirty="0" smtClean="0"/>
              <a:t>Shol not have capital letters</a:t>
            </a:r>
            <a:endParaRPr lang="en-US" sz="2800" dirty="0"/>
          </a:p>
          <a:p>
            <a:pPr lvl="1"/>
            <a:r>
              <a:rPr lang="en-US" sz="2800" dirty="0" smtClean="0"/>
              <a:t>Function </a:t>
            </a:r>
            <a:r>
              <a:rPr lang="en-US" sz="2800" dirty="0"/>
              <a:t>names should answer the question: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What does this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800" dirty="0"/>
              <a:t>If you cannot find a good name for a </a:t>
            </a:r>
            <a:r>
              <a:rPr lang="en-US" sz="2800" dirty="0" smtClean="0"/>
              <a:t>Function, </a:t>
            </a:r>
            <a:r>
              <a:rPr lang="en-US" sz="2800" dirty="0"/>
              <a:t>think about whether it has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648" y="406109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406109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find_student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l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oad_report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1045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</a:rPr>
              <a:t>l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oadReport</a:t>
            </a:r>
            <a:r>
              <a:rPr lang="en-US" noProof="1" smtClean="0">
                <a:solidFill>
                  <a:srgbClr val="DA1C1C"/>
                </a:solidFill>
              </a:rPr>
              <a:t>,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DA1C1C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function1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</a:rPr>
              <a:t>d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o_something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noProof="1" smtClean="0">
                <a:solidFill>
                  <a:srgbClr val="DA1C1C"/>
                </a:solidFill>
              </a:rPr>
              <a:t>h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andle_stuff</a:t>
            </a:r>
            <a:r>
              <a:rPr lang="en-US" noProof="1">
                <a:solidFill>
                  <a:srgbClr val="DA1C1C"/>
                </a:solidFill>
              </a:rPr>
              <a:t>, </a:t>
            </a:r>
            <a:r>
              <a:rPr lang="en-US" b="1" noProof="1">
                <a:solidFill>
                  <a:srgbClr val="DA1C1C"/>
                </a:solidFill>
                <a:latin typeface="Consolas" pitchFamily="49" charset="0"/>
              </a:rPr>
              <a:t>s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ampleFunction</a:t>
            </a:r>
            <a:r>
              <a:rPr lang="en-US" noProof="1" smtClean="0">
                <a:solidFill>
                  <a:srgbClr val="DA1C1C"/>
                </a:solidFill>
              </a:rPr>
              <a:t>, </a:t>
            </a:r>
            <a:r>
              <a:rPr lang="en-US" b="1" noProof="1">
                <a:solidFill>
                  <a:srgbClr val="DA1C1C"/>
                </a:solidFill>
                <a:latin typeface="Consolas" pitchFamily="49" charset="0"/>
              </a:rPr>
              <a:t>d</a:t>
            </a:r>
            <a:r>
              <a:rPr lang="en-US" b="1" noProof="1" smtClean="0">
                <a:solidFill>
                  <a:srgbClr val="DA1C1C"/>
                </a:solidFill>
                <a:latin typeface="Consolas" pitchFamily="49" charset="0"/>
                <a:cs typeface="Consolas" pitchFamily="49" charset="0"/>
              </a:rPr>
              <a:t>irtyHack</a:t>
            </a:r>
            <a:endParaRPr lang="en-US" b="1" noProof="1">
              <a:solidFill>
                <a:srgbClr val="DA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</a:t>
            </a:r>
            <a:r>
              <a:rPr lang="en-US" dirty="0"/>
              <a:t>parameters names</a:t>
            </a:r>
          </a:p>
          <a:p>
            <a:pPr lvl="1"/>
            <a:r>
              <a:rPr lang="en-US" dirty="0"/>
              <a:t>Preferred form: [Noun] or [Adjective] + [Noun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Should no have capital letters (local variables too!)</a:t>
            </a:r>
            <a:endParaRPr lang="en-US" dirty="0"/>
          </a:p>
          <a:p>
            <a:pPr lvl="1"/>
            <a:r>
              <a:rPr lang="en-US" dirty="0" smtClean="0"/>
              <a:t>Should </a:t>
            </a:r>
            <a:r>
              <a:rPr lang="en-US" dirty="0"/>
              <a:t>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</a:t>
            </a:r>
            <a:r>
              <a:rPr lang="en-US" dirty="0" smtClean="0"/>
              <a:t>Function </a:t>
            </a:r>
            <a:r>
              <a:rPr lang="en-US" dirty="0"/>
              <a:t>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4386">
            <a:off x="9341848" y="2691440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389364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users_list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font_size</a:t>
            </a:r>
            <a:r>
              <a:rPr lang="en-US" noProof="1" smtClean="0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559971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</a:t>
            </a:r>
            <a:r>
              <a:rPr lang="en-US" dirty="0" smtClean="0"/>
              <a:t>Function </a:t>
            </a:r>
            <a:r>
              <a:rPr lang="en-US" dirty="0"/>
              <a:t>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 smtClean="0"/>
              <a:t>Function's </a:t>
            </a:r>
            <a:r>
              <a:rPr lang="en-US" dirty="0"/>
              <a:t>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 smtClean="0"/>
              <a:t>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Best Practices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1426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 print_receipt():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print_header()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printBody()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printFooter()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408612" y="4739608"/>
            <a:ext cx="2895600" cy="1098126"/>
          </a:xfrm>
          <a:prstGeom prst="wedgeRoundRectCallout">
            <a:avLst>
              <a:gd name="adj1" fmla="val -105351"/>
              <a:gd name="adj2" fmla="val -480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408612" y="4739614"/>
            <a:ext cx="2895600" cy="1098120"/>
          </a:xfrm>
          <a:prstGeom prst="wedgeRoundRectCallout">
            <a:avLst>
              <a:gd name="adj1" fmla="val -107105"/>
              <a:gd name="adj2" fmla="val 316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2667000"/>
            <a:ext cx="11804822" cy="18968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Leave  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 </a:t>
            </a:r>
            <a:r>
              <a:rPr lang="en-US" dirty="0" smtClean="0"/>
              <a:t>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endParaRPr lang="en-US" dirty="0"/>
          </a:p>
          <a:p>
            <a:r>
              <a:rPr lang="en-US" dirty="0" smtClean="0"/>
              <a:t>Leave one blank line before and </a:t>
            </a:r>
            <a:r>
              <a:rPr lang="en-US" dirty="0"/>
              <a:t>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statements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r>
              <a:rPr lang="bg-BG" dirty="0"/>
              <a:t/>
            </a:r>
            <a:br>
              <a:rPr lang="bg-BG" dirty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that solve small sub-problems</a:t>
            </a: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</a:t>
            </a:r>
            <a:r>
              <a:rPr lang="en-US" dirty="0" smtClean="0"/>
              <a:t>Function</a:t>
            </a:r>
            <a:endParaRPr lang="en-US" dirty="0"/>
          </a:p>
          <a:p>
            <a:pPr marL="452438" indent="-452438"/>
            <a:r>
              <a:rPr lang="en-US" dirty="0" smtClean="0"/>
              <a:t>Functions </a:t>
            </a: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</a:t>
            </a:r>
            <a:endParaRPr lang="en-US" dirty="0" smtClean="0"/>
          </a:p>
          <a:p>
            <a:pPr marL="452438" indent="-452438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 smtClean="0"/>
              <a:t> </a:t>
            </a:r>
            <a:r>
              <a:rPr lang="en-US" dirty="0"/>
              <a:t>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79" y="1752600"/>
            <a:ext cx="3413263" cy="25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</a:t>
            </a:r>
            <a:r>
              <a:rPr lang="en-US" dirty="0"/>
              <a:t>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</a:t>
            </a:r>
            <a:r>
              <a:rPr lang="en-US" dirty="0" smtClean="0"/>
              <a:t>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</a:t>
            </a:r>
            <a:r>
              <a:rPr lang="en-US" dirty="0" smtClean="0"/>
              <a:t>function </a:t>
            </a:r>
            <a:r>
              <a:rPr lang="en-US" dirty="0"/>
              <a:t>several times:</a:t>
            </a:r>
          </a:p>
        </p:txBody>
      </p:sp>
      <p:sp>
        <p:nvSpPr>
          <p:cNvPr id="8" name="Rectangle 7"/>
          <p:cNvSpPr/>
          <p:nvPr/>
        </p:nvSpPr>
        <p:spPr>
          <a:xfrm>
            <a:off x="932287" y="3029169"/>
            <a:ext cx="7053473" cy="598377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15309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print_header():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print("----------")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433310" y="3029169"/>
            <a:ext cx="3657600" cy="1371600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always with one indentation more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print_header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smtClean="0"/>
              <a:t>Functions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</a:t>
            </a:r>
            <a:r>
              <a:rPr lang="en-US" dirty="0" smtClean="0"/>
              <a:t>Functions </a:t>
            </a:r>
            <a:r>
              <a:rPr lang="en-US" dirty="0"/>
              <a:t>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Functions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get_product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num1, num2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num1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2</a:t>
            </a:r>
            <a:endParaRPr lang="en-GB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70011" y="2254410"/>
            <a:ext cx="3886201" cy="591512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7458" y="3655564"/>
            <a:ext cx="11804822" cy="2612369"/>
          </a:xfrm>
        </p:spPr>
        <p:txBody>
          <a:bodyPr/>
          <a:lstStyle/>
          <a:p>
            <a:r>
              <a:rPr lang="en-US" dirty="0" smtClean="0"/>
              <a:t>Variables </a:t>
            </a:r>
            <a:r>
              <a:rPr lang="en-US" dirty="0"/>
              <a:t>inside a </a:t>
            </a:r>
            <a:r>
              <a:rPr lang="en-US" dirty="0" smtClean="0"/>
              <a:t>Function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297458" y="933325"/>
            <a:ext cx="2501255" cy="730329"/>
          </a:xfrm>
          <a:prstGeom prst="wedgeRoundRectCallout">
            <a:avLst>
              <a:gd name="adj1" fmla="val 32050"/>
              <a:gd name="adj2" fmla="val 832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5408612" y="1059126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6863984" y="1663654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4212" y="4342778"/>
            <a:ext cx="10820400" cy="1436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get_product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num1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num2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result = num1 * num2</a:t>
            </a:r>
            <a:endParaRPr lang="en-GB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result</a:t>
            </a:r>
            <a:endParaRPr lang="en-GB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Rectangle 20"/>
          <p:cNvSpPr/>
          <p:nvPr/>
        </p:nvSpPr>
        <p:spPr>
          <a:xfrm>
            <a:off x="1293811" y="4837832"/>
            <a:ext cx="3581401" cy="41996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5910563" y="4147418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Variable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Functions </a:t>
            </a:r>
            <a:r>
              <a:rPr lang="en-US" dirty="0"/>
              <a:t>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0670" y="2161096"/>
            <a:ext cx="10515600" cy="10570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print_header():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print("----------")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0670" y="5551539"/>
            <a:ext cx="10515600" cy="546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298270" y="2483158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Function </a:t>
            </a:r>
            <a:r>
              <a:rPr lang="en-US" dirty="0"/>
              <a:t>can be invoked </a:t>
            </a:r>
            <a:r>
              <a:rPr lang="en-US" dirty="0" smtClean="0"/>
              <a:t>from everywhere in the scope, where it is defined: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</a:t>
            </a:r>
            <a:r>
              <a:rPr lang="en-US" dirty="0" smtClean="0"/>
              <a:t>Function </a:t>
            </a:r>
            <a:r>
              <a:rPr lang="en-US" dirty="0"/>
              <a:t>(2)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36303" y="3595561"/>
            <a:ext cx="4868124" cy="1393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print_header():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print_header_top()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print_header_bottom()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70427" y="2883971"/>
            <a:ext cx="5181600" cy="68764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Even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6214605" y="3586852"/>
            <a:ext cx="486812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 crash():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crash()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748728" y="2875262"/>
            <a:ext cx="5908283" cy="72029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Even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</a:t>
            </a:r>
            <a:r>
              <a:rPr lang="en-US" dirty="0" smtClean="0"/>
              <a:t>- recursion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2223</Words>
  <Application>Microsoft Office PowerPoint</Application>
  <PresentationFormat>По избор</PresentationFormat>
  <Paragraphs>499</Paragraphs>
  <Slides>49</Slides>
  <Notes>13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49</vt:i4>
      </vt:variant>
    </vt:vector>
  </HeadingPairs>
  <TitlesOfParts>
    <vt:vector size="55" baseType="lpstr">
      <vt:lpstr>Arial</vt:lpstr>
      <vt:lpstr>Calibri</vt:lpstr>
      <vt:lpstr>Consolas</vt:lpstr>
      <vt:lpstr>Wingdings</vt:lpstr>
      <vt:lpstr>Wingdings 2</vt:lpstr>
      <vt:lpstr>SoftUni 16x9</vt:lpstr>
      <vt:lpstr>Function, Debugging and Troubleshooting Code</vt:lpstr>
      <vt:lpstr>Table of Contents</vt:lpstr>
      <vt:lpstr>Questions?</vt:lpstr>
      <vt:lpstr>Declaring and Invoking Functions</vt:lpstr>
      <vt:lpstr>Simple Functions</vt:lpstr>
      <vt:lpstr>Why Use Functions?</vt:lpstr>
      <vt:lpstr>Declaring Functions</vt:lpstr>
      <vt:lpstr>Invoking a Function</vt:lpstr>
      <vt:lpstr>Invoking a Function (2)</vt:lpstr>
      <vt:lpstr>Problem: Blank Receipt</vt:lpstr>
      <vt:lpstr>Solution: Blank Receipt</vt:lpstr>
      <vt:lpstr>Functions with Parameters</vt:lpstr>
      <vt:lpstr>Function Parameters</vt:lpstr>
      <vt:lpstr>Function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Functions</vt:lpstr>
      <vt:lpstr>Returning Values From Functions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Function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PyCharm debugger</vt:lpstr>
      <vt:lpstr>Using the PyCharm</vt:lpstr>
      <vt:lpstr>Functions – Naming and Best Practices</vt:lpstr>
      <vt:lpstr>Naming Functions</vt:lpstr>
      <vt:lpstr>Naming Function Parameters</vt:lpstr>
      <vt:lpstr>Functions – Best Practices</vt:lpstr>
      <vt:lpstr>Code Structure and Code Formatting</vt:lpstr>
      <vt:lpstr>Debugging and Program Flow</vt:lpstr>
      <vt:lpstr>Summary</vt:lpstr>
      <vt:lpstr>Functions,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Methods, Debugging and Troubleshooting Code</dc:title>
  <dc:subject>Programming Fundamentals Course</dc:subject>
  <dc:creator/>
  <cp:keywords>C#, programming, course, SoftUni, Software University</cp:keywords>
  <dc:description>https://softuni.bg/courses/programming-fundamentals</dc:description>
  <cp:lastModifiedBy/>
  <cp:revision>1</cp:revision>
  <dcterms:created xsi:type="dcterms:W3CDTF">2014-01-02T17:00:34Z</dcterms:created>
  <dcterms:modified xsi:type="dcterms:W3CDTF">2017-07-13T09:05:52Z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